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792" r:id="rId3"/>
    <p:sldId id="730" r:id="rId4"/>
    <p:sldId id="731" r:id="rId5"/>
    <p:sldId id="256" r:id="rId6"/>
    <p:sldId id="257" r:id="rId7"/>
    <p:sldId id="788" r:id="rId8"/>
    <p:sldId id="791" r:id="rId9"/>
    <p:sldId id="786" r:id="rId10"/>
    <p:sldId id="705" r:id="rId11"/>
    <p:sldId id="783" r:id="rId12"/>
    <p:sldId id="785" r:id="rId13"/>
    <p:sldId id="774" r:id="rId14"/>
    <p:sldId id="732" r:id="rId15"/>
    <p:sldId id="775" r:id="rId16"/>
    <p:sldId id="777" r:id="rId17"/>
    <p:sldId id="776" r:id="rId18"/>
    <p:sldId id="728" r:id="rId19"/>
    <p:sldId id="409" r:id="rId20"/>
    <p:sldId id="264" r:id="rId21"/>
    <p:sldId id="265" r:id="rId22"/>
    <p:sldId id="793" r:id="rId23"/>
    <p:sldId id="266" r:id="rId24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36" autoAdjust="0"/>
  </p:normalViewPr>
  <p:slideViewPr>
    <p:cSldViewPr snapToGrid="0">
      <p:cViewPr varScale="1">
        <p:scale>
          <a:sx n="55" d="100"/>
          <a:sy n="55" d="100"/>
        </p:scale>
        <p:origin x="1286" y="38"/>
      </p:cViewPr>
      <p:guideLst/>
    </p:cSldViewPr>
  </p:slideViewPr>
  <p:outlineViewPr>
    <p:cViewPr>
      <p:scale>
        <a:sx n="33" d="100"/>
        <a:sy n="33" d="100"/>
      </p:scale>
      <p:origin x="0" y="-2842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8E1F6-A6F6-4B4A-991E-669F22B59537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FF703A-D2C2-4845-955C-A471196BCEFD}">
      <dgm:prSet phldrT="[Text]"/>
      <dgm:spPr/>
      <dgm:t>
        <a:bodyPr/>
        <a:lstStyle/>
        <a:p>
          <a:r>
            <a:rPr lang="en-US"/>
            <a:t>E</a:t>
          </a:r>
        </a:p>
      </dgm:t>
    </dgm:pt>
    <dgm:pt modelId="{0597B65A-7307-4360-BDE0-E9BDE6208BBF}" type="parTrans" cxnId="{DF394651-E3B1-4B25-85A7-50551A911D41}">
      <dgm:prSet/>
      <dgm:spPr/>
      <dgm:t>
        <a:bodyPr/>
        <a:lstStyle/>
        <a:p>
          <a:endParaRPr lang="en-US"/>
        </a:p>
      </dgm:t>
    </dgm:pt>
    <dgm:pt modelId="{94E333C2-E412-47A5-B870-5BA5B5CB3238}" type="sibTrans" cxnId="{DF394651-E3B1-4B25-85A7-50551A911D41}">
      <dgm:prSet/>
      <dgm:spPr/>
      <dgm:t>
        <a:bodyPr/>
        <a:lstStyle/>
        <a:p>
          <a:endParaRPr lang="en-US"/>
        </a:p>
      </dgm:t>
    </dgm:pt>
    <dgm:pt modelId="{D9D61BA4-E64F-4168-9018-B1044D9DB236}">
      <dgm:prSet phldrT="[Text]"/>
      <dgm:spPr/>
      <dgm:t>
        <a:bodyPr/>
        <a:lstStyle/>
        <a:p>
          <a:r>
            <a:rPr lang="en-US" b="1" dirty="0"/>
            <a:t>Experiential</a:t>
          </a:r>
        </a:p>
      </dgm:t>
    </dgm:pt>
    <dgm:pt modelId="{FC949472-6680-433C-87BA-AD7BCE7305D1}" type="parTrans" cxnId="{720040C3-3039-4281-BE2E-54170BF78C1C}">
      <dgm:prSet/>
      <dgm:spPr/>
      <dgm:t>
        <a:bodyPr/>
        <a:lstStyle/>
        <a:p>
          <a:endParaRPr lang="en-US"/>
        </a:p>
      </dgm:t>
    </dgm:pt>
    <dgm:pt modelId="{5B28CD30-A58E-4216-BE19-8A5A6F201755}" type="sibTrans" cxnId="{720040C3-3039-4281-BE2E-54170BF78C1C}">
      <dgm:prSet/>
      <dgm:spPr/>
      <dgm:t>
        <a:bodyPr/>
        <a:lstStyle/>
        <a:p>
          <a:endParaRPr lang="en-US"/>
        </a:p>
      </dgm:t>
    </dgm:pt>
    <dgm:pt modelId="{90A4C770-18A9-498B-AEC2-270AA07302B0}">
      <dgm:prSet phldrT="[Text]"/>
      <dgm:spPr/>
      <dgm:t>
        <a:bodyPr/>
        <a:lstStyle/>
        <a:p>
          <a:r>
            <a:rPr lang="en-US" dirty="0"/>
            <a:t>Orienting toward, relating to, and deriving from experience</a:t>
          </a:r>
        </a:p>
      </dgm:t>
    </dgm:pt>
    <dgm:pt modelId="{8719CBF7-B7D1-4A91-9812-B46B70C60479}" type="parTrans" cxnId="{105ACD52-F9E3-4BF6-9E76-5C223ACF9165}">
      <dgm:prSet/>
      <dgm:spPr/>
      <dgm:t>
        <a:bodyPr/>
        <a:lstStyle/>
        <a:p>
          <a:endParaRPr lang="en-US"/>
        </a:p>
      </dgm:t>
    </dgm:pt>
    <dgm:pt modelId="{63B74CA8-C2B9-48C3-AC0D-3D2E32A55126}" type="sibTrans" cxnId="{105ACD52-F9E3-4BF6-9E76-5C223ACF9165}">
      <dgm:prSet/>
      <dgm:spPr/>
      <dgm:t>
        <a:bodyPr/>
        <a:lstStyle/>
        <a:p>
          <a:endParaRPr lang="en-US"/>
        </a:p>
      </dgm:t>
    </dgm:pt>
    <dgm:pt modelId="{1D8323F4-A664-42C6-B052-2309B43182C6}">
      <dgm:prSet phldrT="[Text]"/>
      <dgm:spPr/>
      <dgm:t>
        <a:bodyPr/>
        <a:lstStyle/>
        <a:p>
          <a:r>
            <a:rPr lang="en-US"/>
            <a:t>P</a:t>
          </a:r>
        </a:p>
      </dgm:t>
    </dgm:pt>
    <dgm:pt modelId="{93B8B1A1-D2C5-4AD5-A1D3-28C402F7175A}" type="parTrans" cxnId="{97150C25-1346-443C-85D0-B3AE2366DCDD}">
      <dgm:prSet/>
      <dgm:spPr/>
      <dgm:t>
        <a:bodyPr/>
        <a:lstStyle/>
        <a:p>
          <a:endParaRPr lang="en-US"/>
        </a:p>
      </dgm:t>
    </dgm:pt>
    <dgm:pt modelId="{9F8462E5-2DE3-4219-B354-49D1192DEEEB}" type="sibTrans" cxnId="{97150C25-1346-443C-85D0-B3AE2366DCDD}">
      <dgm:prSet/>
      <dgm:spPr/>
      <dgm:t>
        <a:bodyPr/>
        <a:lstStyle/>
        <a:p>
          <a:endParaRPr lang="en-US"/>
        </a:p>
      </dgm:t>
    </dgm:pt>
    <dgm:pt modelId="{2BD4171C-039F-49D2-8054-F3C22706CD4A}">
      <dgm:prSet phldrT="[Text]"/>
      <dgm:spPr/>
      <dgm:t>
        <a:bodyPr/>
        <a:lstStyle/>
        <a:p>
          <a:r>
            <a:rPr lang="en-US" b="1"/>
            <a:t>Pragmatic</a:t>
          </a:r>
        </a:p>
      </dgm:t>
    </dgm:pt>
    <dgm:pt modelId="{DE641A0A-9F23-42CA-9B3B-6C527AC9651E}" type="parTrans" cxnId="{C7D32C0A-728B-43C3-ACDB-B021FECC7B34}">
      <dgm:prSet/>
      <dgm:spPr/>
      <dgm:t>
        <a:bodyPr/>
        <a:lstStyle/>
        <a:p>
          <a:endParaRPr lang="en-US"/>
        </a:p>
      </dgm:t>
    </dgm:pt>
    <dgm:pt modelId="{0761B56D-BC98-4EA9-AF03-C974DB3CD004}" type="sibTrans" cxnId="{C7D32C0A-728B-43C3-ACDB-B021FECC7B34}">
      <dgm:prSet/>
      <dgm:spPr/>
      <dgm:t>
        <a:bodyPr/>
        <a:lstStyle/>
        <a:p>
          <a:endParaRPr lang="en-US"/>
        </a:p>
      </dgm:t>
    </dgm:pt>
    <dgm:pt modelId="{9C08A0FE-F719-45B3-9CC2-E30D52778C68}">
      <dgm:prSet phldrT="[Text]"/>
      <dgm:spPr/>
      <dgm:t>
        <a:bodyPr/>
        <a:lstStyle/>
        <a:p>
          <a:r>
            <a:rPr lang="en-US" dirty="0"/>
            <a:t>Responding to what is useful, practical, and/or purposeful</a:t>
          </a:r>
        </a:p>
      </dgm:t>
    </dgm:pt>
    <dgm:pt modelId="{614B6480-5C01-420B-8281-DAD6D6424E82}" type="parTrans" cxnId="{1FCE3369-3E95-4D4A-9A7E-F841CA5C0869}">
      <dgm:prSet/>
      <dgm:spPr/>
      <dgm:t>
        <a:bodyPr/>
        <a:lstStyle/>
        <a:p>
          <a:endParaRPr lang="en-US"/>
        </a:p>
      </dgm:t>
    </dgm:pt>
    <dgm:pt modelId="{0142BBC2-636F-4051-BA38-883B28A56C87}" type="sibTrans" cxnId="{1FCE3369-3E95-4D4A-9A7E-F841CA5C0869}">
      <dgm:prSet/>
      <dgm:spPr/>
      <dgm:t>
        <a:bodyPr/>
        <a:lstStyle/>
        <a:p>
          <a:endParaRPr lang="en-US"/>
        </a:p>
      </dgm:t>
    </dgm:pt>
    <dgm:pt modelId="{49EF0E5B-C92F-401A-8B52-5A87343AAF9A}">
      <dgm:prSet phldrT="[Text]"/>
      <dgm:spPr/>
      <dgm:t>
        <a:bodyPr/>
        <a:lstStyle/>
        <a:p>
          <a:r>
            <a:rPr lang="en-US"/>
            <a:t>I</a:t>
          </a:r>
        </a:p>
      </dgm:t>
    </dgm:pt>
    <dgm:pt modelId="{42EB487A-173E-47FF-A69A-A0E7A6CE3762}" type="parTrans" cxnId="{7398FEE3-F321-40BE-9E7D-178CACC85299}">
      <dgm:prSet/>
      <dgm:spPr/>
      <dgm:t>
        <a:bodyPr/>
        <a:lstStyle/>
        <a:p>
          <a:endParaRPr lang="en-US"/>
        </a:p>
      </dgm:t>
    </dgm:pt>
    <dgm:pt modelId="{9171A029-892D-4B31-A2DC-45FF4C199226}" type="sibTrans" cxnId="{7398FEE3-F321-40BE-9E7D-178CACC85299}">
      <dgm:prSet/>
      <dgm:spPr/>
      <dgm:t>
        <a:bodyPr/>
        <a:lstStyle/>
        <a:p>
          <a:endParaRPr lang="en-US"/>
        </a:p>
      </dgm:t>
    </dgm:pt>
    <dgm:pt modelId="{D92D0F17-3985-4307-85B9-A0BB21761CE0}">
      <dgm:prSet phldrT="[Text]"/>
      <dgm:spPr/>
      <dgm:t>
        <a:bodyPr/>
        <a:lstStyle/>
        <a:p>
          <a:r>
            <a:rPr lang="en-US" b="1"/>
            <a:t>Integrative</a:t>
          </a:r>
        </a:p>
      </dgm:t>
    </dgm:pt>
    <dgm:pt modelId="{E574A341-9593-4A5D-BE20-3752561D2092}" type="parTrans" cxnId="{F9589F98-AA6D-4AFD-9880-440A3256CC8A}">
      <dgm:prSet/>
      <dgm:spPr/>
      <dgm:t>
        <a:bodyPr/>
        <a:lstStyle/>
        <a:p>
          <a:endParaRPr lang="en-US"/>
        </a:p>
      </dgm:t>
    </dgm:pt>
    <dgm:pt modelId="{197464E9-BC57-468F-AF6D-A2D8724FA376}" type="sibTrans" cxnId="{F9589F98-AA6D-4AFD-9880-440A3256CC8A}">
      <dgm:prSet/>
      <dgm:spPr/>
      <dgm:t>
        <a:bodyPr/>
        <a:lstStyle/>
        <a:p>
          <a:endParaRPr lang="en-US"/>
        </a:p>
      </dgm:t>
    </dgm:pt>
    <dgm:pt modelId="{920E5767-9DB0-42CB-8BFC-F19684C546A5}">
      <dgm:prSet phldrT="[Text]"/>
      <dgm:spPr/>
      <dgm:t>
        <a:bodyPr/>
        <a:lstStyle/>
        <a:p>
          <a:r>
            <a:rPr lang="en-US" dirty="0"/>
            <a:t>Approaching language in a cumulative and coherent manner </a:t>
          </a:r>
        </a:p>
      </dgm:t>
    </dgm:pt>
    <dgm:pt modelId="{FFEB3DBC-81F5-4CBB-9326-8B958681AB3D}" type="parTrans" cxnId="{D7401018-0328-4DA3-8A81-77870343D3AB}">
      <dgm:prSet/>
      <dgm:spPr/>
      <dgm:t>
        <a:bodyPr/>
        <a:lstStyle/>
        <a:p>
          <a:endParaRPr lang="en-US"/>
        </a:p>
      </dgm:t>
    </dgm:pt>
    <dgm:pt modelId="{8ADD35BB-4CCE-4E84-B68B-988693DC705A}" type="sibTrans" cxnId="{D7401018-0328-4DA3-8A81-77870343D3AB}">
      <dgm:prSet/>
      <dgm:spPr/>
      <dgm:t>
        <a:bodyPr/>
        <a:lstStyle/>
        <a:p>
          <a:endParaRPr lang="en-US"/>
        </a:p>
      </dgm:t>
    </dgm:pt>
    <dgm:pt modelId="{C3631583-619C-4BEC-8413-BE445DC05611}">
      <dgm:prSet phldrT="[Text]"/>
      <dgm:spPr/>
      <dgm:t>
        <a:bodyPr/>
        <a:lstStyle/>
        <a:p>
          <a:r>
            <a:rPr lang="en-US" b="1"/>
            <a:t>C</a:t>
          </a:r>
        </a:p>
      </dgm:t>
    </dgm:pt>
    <dgm:pt modelId="{64C425B9-EA8F-401D-87A5-C8CAEA7920A2}" type="parTrans" cxnId="{11943960-6D72-4DEF-B469-790A56FD8806}">
      <dgm:prSet/>
      <dgm:spPr/>
      <dgm:t>
        <a:bodyPr/>
        <a:lstStyle/>
        <a:p>
          <a:endParaRPr lang="en-US"/>
        </a:p>
      </dgm:t>
    </dgm:pt>
    <dgm:pt modelId="{9A306ECD-3BB1-4627-AD1C-B80240920793}" type="sibTrans" cxnId="{11943960-6D72-4DEF-B469-790A56FD8806}">
      <dgm:prSet/>
      <dgm:spPr/>
      <dgm:t>
        <a:bodyPr/>
        <a:lstStyle/>
        <a:p>
          <a:endParaRPr lang="en-US"/>
        </a:p>
      </dgm:t>
    </dgm:pt>
    <dgm:pt modelId="{C38F7915-B3DE-45F7-9039-F2585893623D}">
      <dgm:prSet/>
      <dgm:spPr/>
      <dgm:t>
        <a:bodyPr/>
        <a:lstStyle/>
        <a:p>
          <a:r>
            <a:rPr lang="en-US" b="1" dirty="0"/>
            <a:t>Contextual</a:t>
          </a:r>
        </a:p>
      </dgm:t>
    </dgm:pt>
    <dgm:pt modelId="{62BB066C-E291-4BA1-843C-D6537D1DCD21}" type="parTrans" cxnId="{6D4410ED-006F-44A1-8444-4CED894169C1}">
      <dgm:prSet/>
      <dgm:spPr/>
      <dgm:t>
        <a:bodyPr/>
        <a:lstStyle/>
        <a:p>
          <a:endParaRPr lang="en-US"/>
        </a:p>
      </dgm:t>
    </dgm:pt>
    <dgm:pt modelId="{537FBD6A-48CD-4FDF-B036-066460302735}" type="sibTrans" cxnId="{6D4410ED-006F-44A1-8444-4CED894169C1}">
      <dgm:prSet/>
      <dgm:spPr/>
      <dgm:t>
        <a:bodyPr/>
        <a:lstStyle/>
        <a:p>
          <a:endParaRPr lang="en-US"/>
        </a:p>
      </dgm:t>
    </dgm:pt>
    <dgm:pt modelId="{CF188CE4-16CE-4292-87D2-86138B313735}">
      <dgm:prSet/>
      <dgm:spPr/>
      <dgm:t>
        <a:bodyPr/>
        <a:lstStyle/>
        <a:p>
          <a:r>
            <a:rPr lang="en-US" dirty="0"/>
            <a:t>Altering the context to transform symbolic function</a:t>
          </a:r>
        </a:p>
      </dgm:t>
    </dgm:pt>
    <dgm:pt modelId="{08BE8617-585A-499E-B167-4CD7A9C85E13}" type="parTrans" cxnId="{9FF472AA-78BD-4E89-AFCA-C5E9C4D283C2}">
      <dgm:prSet/>
      <dgm:spPr/>
      <dgm:t>
        <a:bodyPr/>
        <a:lstStyle/>
        <a:p>
          <a:endParaRPr lang="en-US"/>
        </a:p>
      </dgm:t>
    </dgm:pt>
    <dgm:pt modelId="{1DC67712-8DC8-44C9-A022-F62A29E6A833}" type="sibTrans" cxnId="{9FF472AA-78BD-4E89-AFCA-C5E9C4D283C2}">
      <dgm:prSet/>
      <dgm:spPr/>
      <dgm:t>
        <a:bodyPr/>
        <a:lstStyle/>
        <a:p>
          <a:endParaRPr lang="en-US"/>
        </a:p>
      </dgm:t>
    </dgm:pt>
    <dgm:pt modelId="{E89A6CCD-A3AA-4084-A9AD-7CE2AEEEFAED}" type="pres">
      <dgm:prSet presAssocID="{18A8E1F6-A6F6-4B4A-991E-669F22B59537}" presName="linearFlow" presStyleCnt="0">
        <dgm:presLayoutVars>
          <dgm:dir/>
          <dgm:animLvl val="lvl"/>
          <dgm:resizeHandles val="exact"/>
        </dgm:presLayoutVars>
      </dgm:prSet>
      <dgm:spPr/>
    </dgm:pt>
    <dgm:pt modelId="{1872331A-495F-40E4-9FE8-AD31C3AEA725}" type="pres">
      <dgm:prSet presAssocID="{28FF703A-D2C2-4845-955C-A471196BCEFD}" presName="composite" presStyleCnt="0"/>
      <dgm:spPr/>
    </dgm:pt>
    <dgm:pt modelId="{F042BC2C-E57E-4258-9BDF-557FC3F2087F}" type="pres">
      <dgm:prSet presAssocID="{28FF703A-D2C2-4845-955C-A471196BCEF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15AA0D2-AC6A-4F21-9FEE-78E60CE24401}" type="pres">
      <dgm:prSet presAssocID="{28FF703A-D2C2-4845-955C-A471196BCEFD}" presName="descendantText" presStyleLbl="alignAcc1" presStyleIdx="0" presStyleCnt="4">
        <dgm:presLayoutVars>
          <dgm:bulletEnabled val="1"/>
        </dgm:presLayoutVars>
      </dgm:prSet>
      <dgm:spPr/>
    </dgm:pt>
    <dgm:pt modelId="{85AA2A5B-35E4-4D42-BF32-1F67EEAC75FE}" type="pres">
      <dgm:prSet presAssocID="{94E333C2-E412-47A5-B870-5BA5B5CB3238}" presName="sp" presStyleCnt="0"/>
      <dgm:spPr/>
    </dgm:pt>
    <dgm:pt modelId="{84C24BBE-3792-4D7B-B33D-966645E82650}" type="pres">
      <dgm:prSet presAssocID="{1D8323F4-A664-42C6-B052-2309B43182C6}" presName="composite" presStyleCnt="0"/>
      <dgm:spPr/>
    </dgm:pt>
    <dgm:pt modelId="{10AEC22A-45C5-4B1B-8AE8-A03C6EA0A82A}" type="pres">
      <dgm:prSet presAssocID="{1D8323F4-A664-42C6-B052-2309B43182C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5A2F5B1-1AA5-485A-AB20-C26E8847F49C}" type="pres">
      <dgm:prSet presAssocID="{1D8323F4-A664-42C6-B052-2309B43182C6}" presName="descendantText" presStyleLbl="alignAcc1" presStyleIdx="1" presStyleCnt="4">
        <dgm:presLayoutVars>
          <dgm:bulletEnabled val="1"/>
        </dgm:presLayoutVars>
      </dgm:prSet>
      <dgm:spPr/>
    </dgm:pt>
    <dgm:pt modelId="{F18C8259-8D03-40C8-A46E-1231E2E17DEE}" type="pres">
      <dgm:prSet presAssocID="{9F8462E5-2DE3-4219-B354-49D1192DEEEB}" presName="sp" presStyleCnt="0"/>
      <dgm:spPr/>
    </dgm:pt>
    <dgm:pt modelId="{E486619E-7F35-4556-9FD4-8697397F9214}" type="pres">
      <dgm:prSet presAssocID="{49EF0E5B-C92F-401A-8B52-5A87343AAF9A}" presName="composite" presStyleCnt="0"/>
      <dgm:spPr/>
    </dgm:pt>
    <dgm:pt modelId="{956A1A97-94E9-48D6-94D2-44BE1E6F3488}" type="pres">
      <dgm:prSet presAssocID="{49EF0E5B-C92F-401A-8B52-5A87343AAF9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9BECC7D-6DCA-4EFE-BF98-A62F53B4B2F1}" type="pres">
      <dgm:prSet presAssocID="{49EF0E5B-C92F-401A-8B52-5A87343AAF9A}" presName="descendantText" presStyleLbl="alignAcc1" presStyleIdx="2" presStyleCnt="4">
        <dgm:presLayoutVars>
          <dgm:bulletEnabled val="1"/>
        </dgm:presLayoutVars>
      </dgm:prSet>
      <dgm:spPr/>
    </dgm:pt>
    <dgm:pt modelId="{D3355B98-B255-444D-A374-46B8EA90490D}" type="pres">
      <dgm:prSet presAssocID="{9171A029-892D-4B31-A2DC-45FF4C199226}" presName="sp" presStyleCnt="0"/>
      <dgm:spPr/>
    </dgm:pt>
    <dgm:pt modelId="{E2E1751E-D8DA-4207-B5F1-8C3693B34B4E}" type="pres">
      <dgm:prSet presAssocID="{C3631583-619C-4BEC-8413-BE445DC05611}" presName="composite" presStyleCnt="0"/>
      <dgm:spPr/>
    </dgm:pt>
    <dgm:pt modelId="{E846EF57-D2C7-4B72-8BE1-4872AE206B44}" type="pres">
      <dgm:prSet presAssocID="{C3631583-619C-4BEC-8413-BE445DC0561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86D896D-FCC9-4FBC-A2D7-C961D30F8B40}" type="pres">
      <dgm:prSet presAssocID="{C3631583-619C-4BEC-8413-BE445DC0561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7D32C0A-728B-43C3-ACDB-B021FECC7B34}" srcId="{1D8323F4-A664-42C6-B052-2309B43182C6}" destId="{2BD4171C-039F-49D2-8054-F3C22706CD4A}" srcOrd="0" destOrd="0" parTransId="{DE641A0A-9F23-42CA-9B3B-6C527AC9651E}" sibTransId="{0761B56D-BC98-4EA9-AF03-C974DB3CD004}"/>
    <dgm:cxn modelId="{C8E0850E-578E-4A46-9BFF-B25D9255EE2F}" type="presOf" srcId="{1D8323F4-A664-42C6-B052-2309B43182C6}" destId="{10AEC22A-45C5-4B1B-8AE8-A03C6EA0A82A}" srcOrd="0" destOrd="0" presId="urn:microsoft.com/office/officeart/2005/8/layout/chevron2"/>
    <dgm:cxn modelId="{240AAA14-87A2-448E-AA86-DB35E1852ED6}" type="presOf" srcId="{28FF703A-D2C2-4845-955C-A471196BCEFD}" destId="{F042BC2C-E57E-4258-9BDF-557FC3F2087F}" srcOrd="0" destOrd="0" presId="urn:microsoft.com/office/officeart/2005/8/layout/chevron2"/>
    <dgm:cxn modelId="{D7401018-0328-4DA3-8A81-77870343D3AB}" srcId="{D92D0F17-3985-4307-85B9-A0BB21761CE0}" destId="{920E5767-9DB0-42CB-8BFC-F19684C546A5}" srcOrd="0" destOrd="0" parTransId="{FFEB3DBC-81F5-4CBB-9326-8B958681AB3D}" sibTransId="{8ADD35BB-4CCE-4E84-B68B-988693DC705A}"/>
    <dgm:cxn modelId="{E2027C1B-2BE3-446E-A822-BC4113D9D7D1}" type="presOf" srcId="{920E5767-9DB0-42CB-8BFC-F19684C546A5}" destId="{19BECC7D-6DCA-4EFE-BF98-A62F53B4B2F1}" srcOrd="0" destOrd="1" presId="urn:microsoft.com/office/officeart/2005/8/layout/chevron2"/>
    <dgm:cxn modelId="{97150C25-1346-443C-85D0-B3AE2366DCDD}" srcId="{18A8E1F6-A6F6-4B4A-991E-669F22B59537}" destId="{1D8323F4-A664-42C6-B052-2309B43182C6}" srcOrd="1" destOrd="0" parTransId="{93B8B1A1-D2C5-4AD5-A1D3-28C402F7175A}" sibTransId="{9F8462E5-2DE3-4219-B354-49D1192DEEEB}"/>
    <dgm:cxn modelId="{BE523928-80FC-49DE-97B7-FB035B6D49F4}" type="presOf" srcId="{9C08A0FE-F719-45B3-9CC2-E30D52778C68}" destId="{F5A2F5B1-1AA5-485A-AB20-C26E8847F49C}" srcOrd="0" destOrd="1" presId="urn:microsoft.com/office/officeart/2005/8/layout/chevron2"/>
    <dgm:cxn modelId="{A3BC7F3C-5EEC-41F4-89A0-8772713C2A85}" type="presOf" srcId="{CF188CE4-16CE-4292-87D2-86138B313735}" destId="{286D896D-FCC9-4FBC-A2D7-C961D30F8B40}" srcOrd="0" destOrd="1" presId="urn:microsoft.com/office/officeart/2005/8/layout/chevron2"/>
    <dgm:cxn modelId="{EDC25F3D-FB5A-46AF-9104-834A55389858}" type="presOf" srcId="{49EF0E5B-C92F-401A-8B52-5A87343AAF9A}" destId="{956A1A97-94E9-48D6-94D2-44BE1E6F3488}" srcOrd="0" destOrd="0" presId="urn:microsoft.com/office/officeart/2005/8/layout/chevron2"/>
    <dgm:cxn modelId="{11943960-6D72-4DEF-B469-790A56FD8806}" srcId="{18A8E1F6-A6F6-4B4A-991E-669F22B59537}" destId="{C3631583-619C-4BEC-8413-BE445DC05611}" srcOrd="3" destOrd="0" parTransId="{64C425B9-EA8F-401D-87A5-C8CAEA7920A2}" sibTransId="{9A306ECD-3BB1-4627-AD1C-B80240920793}"/>
    <dgm:cxn modelId="{F8544A61-ADC1-4904-B52E-27E0A82F8309}" type="presOf" srcId="{C38F7915-B3DE-45F7-9039-F2585893623D}" destId="{286D896D-FCC9-4FBC-A2D7-C961D30F8B40}" srcOrd="0" destOrd="0" presId="urn:microsoft.com/office/officeart/2005/8/layout/chevron2"/>
    <dgm:cxn modelId="{1FCE3369-3E95-4D4A-9A7E-F841CA5C0869}" srcId="{2BD4171C-039F-49D2-8054-F3C22706CD4A}" destId="{9C08A0FE-F719-45B3-9CC2-E30D52778C68}" srcOrd="0" destOrd="0" parTransId="{614B6480-5C01-420B-8281-DAD6D6424E82}" sibTransId="{0142BBC2-636F-4051-BA38-883B28A56C87}"/>
    <dgm:cxn modelId="{94B8554F-4165-45A8-AA3C-6CC426B4E3CE}" type="presOf" srcId="{2BD4171C-039F-49D2-8054-F3C22706CD4A}" destId="{F5A2F5B1-1AA5-485A-AB20-C26E8847F49C}" srcOrd="0" destOrd="0" presId="urn:microsoft.com/office/officeart/2005/8/layout/chevron2"/>
    <dgm:cxn modelId="{DF394651-E3B1-4B25-85A7-50551A911D41}" srcId="{18A8E1F6-A6F6-4B4A-991E-669F22B59537}" destId="{28FF703A-D2C2-4845-955C-A471196BCEFD}" srcOrd="0" destOrd="0" parTransId="{0597B65A-7307-4360-BDE0-E9BDE6208BBF}" sibTransId="{94E333C2-E412-47A5-B870-5BA5B5CB3238}"/>
    <dgm:cxn modelId="{105ACD52-F9E3-4BF6-9E76-5C223ACF9165}" srcId="{D9D61BA4-E64F-4168-9018-B1044D9DB236}" destId="{90A4C770-18A9-498B-AEC2-270AA07302B0}" srcOrd="0" destOrd="0" parTransId="{8719CBF7-B7D1-4A91-9812-B46B70C60479}" sibTransId="{63B74CA8-C2B9-48C3-AC0D-3D2E32A55126}"/>
    <dgm:cxn modelId="{6D6E9556-C069-447C-9DB9-0BD0621A6EFB}" type="presOf" srcId="{18A8E1F6-A6F6-4B4A-991E-669F22B59537}" destId="{E89A6CCD-A3AA-4084-A9AD-7CE2AEEEFAED}" srcOrd="0" destOrd="0" presId="urn:microsoft.com/office/officeart/2005/8/layout/chevron2"/>
    <dgm:cxn modelId="{4A5E0F78-F76F-4EB2-9D02-0B3709A62BB8}" type="presOf" srcId="{D92D0F17-3985-4307-85B9-A0BB21761CE0}" destId="{19BECC7D-6DCA-4EFE-BF98-A62F53B4B2F1}" srcOrd="0" destOrd="0" presId="urn:microsoft.com/office/officeart/2005/8/layout/chevron2"/>
    <dgm:cxn modelId="{03306D8B-50E9-4956-8440-5DA8A64CCB98}" type="presOf" srcId="{90A4C770-18A9-498B-AEC2-270AA07302B0}" destId="{E15AA0D2-AC6A-4F21-9FEE-78E60CE24401}" srcOrd="0" destOrd="1" presId="urn:microsoft.com/office/officeart/2005/8/layout/chevron2"/>
    <dgm:cxn modelId="{6F1FE395-5F3E-436E-A7BD-A2C5112A5F31}" type="presOf" srcId="{D9D61BA4-E64F-4168-9018-B1044D9DB236}" destId="{E15AA0D2-AC6A-4F21-9FEE-78E60CE24401}" srcOrd="0" destOrd="0" presId="urn:microsoft.com/office/officeart/2005/8/layout/chevron2"/>
    <dgm:cxn modelId="{F9589F98-AA6D-4AFD-9880-440A3256CC8A}" srcId="{49EF0E5B-C92F-401A-8B52-5A87343AAF9A}" destId="{D92D0F17-3985-4307-85B9-A0BB21761CE0}" srcOrd="0" destOrd="0" parTransId="{E574A341-9593-4A5D-BE20-3752561D2092}" sibTransId="{197464E9-BC57-468F-AF6D-A2D8724FA376}"/>
    <dgm:cxn modelId="{9FF472AA-78BD-4E89-AFCA-C5E9C4D283C2}" srcId="{C38F7915-B3DE-45F7-9039-F2585893623D}" destId="{CF188CE4-16CE-4292-87D2-86138B313735}" srcOrd="0" destOrd="0" parTransId="{08BE8617-585A-499E-B167-4CD7A9C85E13}" sibTransId="{1DC67712-8DC8-44C9-A022-F62A29E6A833}"/>
    <dgm:cxn modelId="{720040C3-3039-4281-BE2E-54170BF78C1C}" srcId="{28FF703A-D2C2-4845-955C-A471196BCEFD}" destId="{D9D61BA4-E64F-4168-9018-B1044D9DB236}" srcOrd="0" destOrd="0" parTransId="{FC949472-6680-433C-87BA-AD7BCE7305D1}" sibTransId="{5B28CD30-A58E-4216-BE19-8A5A6F201755}"/>
    <dgm:cxn modelId="{F36A75D6-4858-4EF2-BFB1-40529E5E16EA}" type="presOf" srcId="{C3631583-619C-4BEC-8413-BE445DC05611}" destId="{E846EF57-D2C7-4B72-8BE1-4872AE206B44}" srcOrd="0" destOrd="0" presId="urn:microsoft.com/office/officeart/2005/8/layout/chevron2"/>
    <dgm:cxn modelId="{7398FEE3-F321-40BE-9E7D-178CACC85299}" srcId="{18A8E1F6-A6F6-4B4A-991E-669F22B59537}" destId="{49EF0E5B-C92F-401A-8B52-5A87343AAF9A}" srcOrd="2" destOrd="0" parTransId="{42EB487A-173E-47FF-A69A-A0E7A6CE3762}" sibTransId="{9171A029-892D-4B31-A2DC-45FF4C199226}"/>
    <dgm:cxn modelId="{6D4410ED-006F-44A1-8444-4CED894169C1}" srcId="{C3631583-619C-4BEC-8413-BE445DC05611}" destId="{C38F7915-B3DE-45F7-9039-F2585893623D}" srcOrd="0" destOrd="0" parTransId="{62BB066C-E291-4BA1-843C-D6537D1DCD21}" sibTransId="{537FBD6A-48CD-4FDF-B036-066460302735}"/>
    <dgm:cxn modelId="{B54EB261-07AB-4653-8E52-7DF1D3136B30}" type="presParOf" srcId="{E89A6CCD-A3AA-4084-A9AD-7CE2AEEEFAED}" destId="{1872331A-495F-40E4-9FE8-AD31C3AEA725}" srcOrd="0" destOrd="0" presId="urn:microsoft.com/office/officeart/2005/8/layout/chevron2"/>
    <dgm:cxn modelId="{0A5613B0-13C6-43F8-A936-3B68C96D0ED4}" type="presParOf" srcId="{1872331A-495F-40E4-9FE8-AD31C3AEA725}" destId="{F042BC2C-E57E-4258-9BDF-557FC3F2087F}" srcOrd="0" destOrd="0" presId="urn:microsoft.com/office/officeart/2005/8/layout/chevron2"/>
    <dgm:cxn modelId="{FF815087-AB30-45CA-A6B2-9607DD5A2055}" type="presParOf" srcId="{1872331A-495F-40E4-9FE8-AD31C3AEA725}" destId="{E15AA0D2-AC6A-4F21-9FEE-78E60CE24401}" srcOrd="1" destOrd="0" presId="urn:microsoft.com/office/officeart/2005/8/layout/chevron2"/>
    <dgm:cxn modelId="{BE5FE2F8-6DD1-4129-B823-BE5AC909E373}" type="presParOf" srcId="{E89A6CCD-A3AA-4084-A9AD-7CE2AEEEFAED}" destId="{85AA2A5B-35E4-4D42-BF32-1F67EEAC75FE}" srcOrd="1" destOrd="0" presId="urn:microsoft.com/office/officeart/2005/8/layout/chevron2"/>
    <dgm:cxn modelId="{C06F0F8D-7683-4C66-B4FF-F826FDF2B0AC}" type="presParOf" srcId="{E89A6CCD-A3AA-4084-A9AD-7CE2AEEEFAED}" destId="{84C24BBE-3792-4D7B-B33D-966645E82650}" srcOrd="2" destOrd="0" presId="urn:microsoft.com/office/officeart/2005/8/layout/chevron2"/>
    <dgm:cxn modelId="{5BA749E2-EE56-406B-957A-838B697DC35B}" type="presParOf" srcId="{84C24BBE-3792-4D7B-B33D-966645E82650}" destId="{10AEC22A-45C5-4B1B-8AE8-A03C6EA0A82A}" srcOrd="0" destOrd="0" presId="urn:microsoft.com/office/officeart/2005/8/layout/chevron2"/>
    <dgm:cxn modelId="{69D95F06-1CE3-47D6-9609-5E2A3FCE7373}" type="presParOf" srcId="{84C24BBE-3792-4D7B-B33D-966645E82650}" destId="{F5A2F5B1-1AA5-485A-AB20-C26E8847F49C}" srcOrd="1" destOrd="0" presId="urn:microsoft.com/office/officeart/2005/8/layout/chevron2"/>
    <dgm:cxn modelId="{14B5459A-7FE8-427C-A462-3343E55C1EDE}" type="presParOf" srcId="{E89A6CCD-A3AA-4084-A9AD-7CE2AEEEFAED}" destId="{F18C8259-8D03-40C8-A46E-1231E2E17DEE}" srcOrd="3" destOrd="0" presId="urn:microsoft.com/office/officeart/2005/8/layout/chevron2"/>
    <dgm:cxn modelId="{77634120-6253-47D8-8A8F-1EEFA8A217A3}" type="presParOf" srcId="{E89A6CCD-A3AA-4084-A9AD-7CE2AEEEFAED}" destId="{E486619E-7F35-4556-9FD4-8697397F9214}" srcOrd="4" destOrd="0" presId="urn:microsoft.com/office/officeart/2005/8/layout/chevron2"/>
    <dgm:cxn modelId="{6336D44A-F9E0-4FE9-8C6F-49F0E9B04F99}" type="presParOf" srcId="{E486619E-7F35-4556-9FD4-8697397F9214}" destId="{956A1A97-94E9-48D6-94D2-44BE1E6F3488}" srcOrd="0" destOrd="0" presId="urn:microsoft.com/office/officeart/2005/8/layout/chevron2"/>
    <dgm:cxn modelId="{3C56285E-645E-42F7-8D91-4D4D8441E86D}" type="presParOf" srcId="{E486619E-7F35-4556-9FD4-8697397F9214}" destId="{19BECC7D-6DCA-4EFE-BF98-A62F53B4B2F1}" srcOrd="1" destOrd="0" presId="urn:microsoft.com/office/officeart/2005/8/layout/chevron2"/>
    <dgm:cxn modelId="{53616DD5-9C74-4349-B3C8-F7D6C6658A86}" type="presParOf" srcId="{E89A6CCD-A3AA-4084-A9AD-7CE2AEEEFAED}" destId="{D3355B98-B255-444D-A374-46B8EA90490D}" srcOrd="5" destOrd="0" presId="urn:microsoft.com/office/officeart/2005/8/layout/chevron2"/>
    <dgm:cxn modelId="{74609867-58B4-4EAC-85A4-4548BD32FBF9}" type="presParOf" srcId="{E89A6CCD-A3AA-4084-A9AD-7CE2AEEEFAED}" destId="{E2E1751E-D8DA-4207-B5F1-8C3693B34B4E}" srcOrd="6" destOrd="0" presId="urn:microsoft.com/office/officeart/2005/8/layout/chevron2"/>
    <dgm:cxn modelId="{ED0F34D6-A81F-446F-BC04-D06618E151CF}" type="presParOf" srcId="{E2E1751E-D8DA-4207-B5F1-8C3693B34B4E}" destId="{E846EF57-D2C7-4B72-8BE1-4872AE206B44}" srcOrd="0" destOrd="0" presId="urn:microsoft.com/office/officeart/2005/8/layout/chevron2"/>
    <dgm:cxn modelId="{783F9A10-FAFD-4157-BEF2-C2466C4EBE4F}" type="presParOf" srcId="{E2E1751E-D8DA-4207-B5F1-8C3693B34B4E}" destId="{286D896D-FCC9-4FBC-A2D7-C961D30F8B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2BC2C-E57E-4258-9BDF-557FC3F2087F}">
      <dsp:nvSpPr>
        <dsp:cNvPr id="0" name=""/>
        <dsp:cNvSpPr/>
      </dsp:nvSpPr>
      <dsp:spPr>
        <a:xfrm rot="5400000">
          <a:off x="-166065" y="167499"/>
          <a:ext cx="1107102" cy="77497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</a:t>
          </a:r>
        </a:p>
      </dsp:txBody>
      <dsp:txXfrm rot="-5400000">
        <a:off x="1" y="388920"/>
        <a:ext cx="774971" cy="332131"/>
      </dsp:txXfrm>
    </dsp:sp>
    <dsp:sp modelId="{E15AA0D2-AC6A-4F21-9FEE-78E60CE24401}">
      <dsp:nvSpPr>
        <dsp:cNvPr id="0" name=""/>
        <dsp:cNvSpPr/>
      </dsp:nvSpPr>
      <dsp:spPr>
        <a:xfrm rot="5400000">
          <a:off x="3910111" y="-3133705"/>
          <a:ext cx="719616" cy="6989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Experiential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Orienting toward, relating to, and deriving from experience</a:t>
          </a:r>
        </a:p>
      </dsp:txBody>
      <dsp:txXfrm rot="-5400000">
        <a:off x="774972" y="36563"/>
        <a:ext cx="6954767" cy="649358"/>
      </dsp:txXfrm>
    </dsp:sp>
    <dsp:sp modelId="{10AEC22A-45C5-4B1B-8AE8-A03C6EA0A82A}">
      <dsp:nvSpPr>
        <dsp:cNvPr id="0" name=""/>
        <dsp:cNvSpPr/>
      </dsp:nvSpPr>
      <dsp:spPr>
        <a:xfrm rot="5400000">
          <a:off x="-166065" y="1125772"/>
          <a:ext cx="1107102" cy="774971"/>
        </a:xfrm>
        <a:prstGeom prst="chevron">
          <a:avLst/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</a:t>
          </a:r>
        </a:p>
      </dsp:txBody>
      <dsp:txXfrm rot="-5400000">
        <a:off x="1" y="1347193"/>
        <a:ext cx="774971" cy="332131"/>
      </dsp:txXfrm>
    </dsp:sp>
    <dsp:sp modelId="{F5A2F5B1-1AA5-485A-AB20-C26E8847F49C}">
      <dsp:nvSpPr>
        <dsp:cNvPr id="0" name=""/>
        <dsp:cNvSpPr/>
      </dsp:nvSpPr>
      <dsp:spPr>
        <a:xfrm rot="5400000">
          <a:off x="3910111" y="-2175432"/>
          <a:ext cx="719616" cy="6989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Pragmatic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Responding to what is useful, practical, and/or purposeful</a:t>
          </a:r>
        </a:p>
      </dsp:txBody>
      <dsp:txXfrm rot="-5400000">
        <a:off x="774972" y="994836"/>
        <a:ext cx="6954767" cy="649358"/>
      </dsp:txXfrm>
    </dsp:sp>
    <dsp:sp modelId="{956A1A97-94E9-48D6-94D2-44BE1E6F3488}">
      <dsp:nvSpPr>
        <dsp:cNvPr id="0" name=""/>
        <dsp:cNvSpPr/>
      </dsp:nvSpPr>
      <dsp:spPr>
        <a:xfrm rot="5400000">
          <a:off x="-166065" y="2084045"/>
          <a:ext cx="1107102" cy="774971"/>
        </a:xfrm>
        <a:prstGeom prst="chevron">
          <a:avLst/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</a:t>
          </a:r>
        </a:p>
      </dsp:txBody>
      <dsp:txXfrm rot="-5400000">
        <a:off x="1" y="2305466"/>
        <a:ext cx="774971" cy="332131"/>
      </dsp:txXfrm>
    </dsp:sp>
    <dsp:sp modelId="{19BECC7D-6DCA-4EFE-BF98-A62F53B4B2F1}">
      <dsp:nvSpPr>
        <dsp:cNvPr id="0" name=""/>
        <dsp:cNvSpPr/>
      </dsp:nvSpPr>
      <dsp:spPr>
        <a:xfrm rot="5400000">
          <a:off x="3910111" y="-1217159"/>
          <a:ext cx="719616" cy="6989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Integrative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Approaching language in a cumulative and coherent manner </a:t>
          </a:r>
        </a:p>
      </dsp:txBody>
      <dsp:txXfrm rot="-5400000">
        <a:off x="774972" y="1953109"/>
        <a:ext cx="6954767" cy="649358"/>
      </dsp:txXfrm>
    </dsp:sp>
    <dsp:sp modelId="{E846EF57-D2C7-4B72-8BE1-4872AE206B44}">
      <dsp:nvSpPr>
        <dsp:cNvPr id="0" name=""/>
        <dsp:cNvSpPr/>
      </dsp:nvSpPr>
      <dsp:spPr>
        <a:xfrm rot="5400000">
          <a:off x="-166065" y="3042319"/>
          <a:ext cx="1107102" cy="774971"/>
        </a:xfrm>
        <a:prstGeom prst="chevron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</a:t>
          </a:r>
        </a:p>
      </dsp:txBody>
      <dsp:txXfrm rot="-5400000">
        <a:off x="1" y="3263740"/>
        <a:ext cx="774971" cy="332131"/>
      </dsp:txXfrm>
    </dsp:sp>
    <dsp:sp modelId="{286D896D-FCC9-4FBC-A2D7-C961D30F8B40}">
      <dsp:nvSpPr>
        <dsp:cNvPr id="0" name=""/>
        <dsp:cNvSpPr/>
      </dsp:nvSpPr>
      <dsp:spPr>
        <a:xfrm rot="5400000">
          <a:off x="3910111" y="-258886"/>
          <a:ext cx="719616" cy="6989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Contextual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Altering the context to transform symbolic function</a:t>
          </a:r>
        </a:p>
      </dsp:txBody>
      <dsp:txXfrm rot="-5400000">
        <a:off x="774972" y="2911382"/>
        <a:ext cx="6954767" cy="64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208FAD22-EF5A-4556-8DC1-DFA6D593626B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D1E5E3AD-3889-44D0-A084-B09E8610176C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984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2C2BCBEF-4AB7-4DC2-ABF6-ADB2A2483335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53C49B02-4DD5-4039-98AF-8E4CC850152C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030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3389674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pixabay.com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9B02-4DD5-4039-98AF-8E4CC85015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49B02-4DD5-4039-98AF-8E4CC850152C}" type="slidenum">
              <a:rPr lang="en-US" smtClean="0">
                <a:uFillTx/>
              </a:rPr>
              <a:t>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719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 excerpted from “Finding the Key” article by Steven Hayes, June 2</a:t>
            </a:r>
            <a:r>
              <a:rPr lang="en-US" baseline="30000" dirty="0"/>
              <a:t>nd</a:t>
            </a:r>
            <a:r>
              <a:rPr lang="en-US" dirty="0"/>
              <a:t>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49B02-4DD5-4039-98AF-8E4CC85015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93A-DFF1-449A-9C2B-3ED6EC6B7B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49B02-4DD5-4039-98AF-8E4CC850152C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29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Villatte</a:t>
            </a:r>
            <a:r>
              <a:rPr lang="en-US" sz="1200" b="0" i="0" kern="12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M.,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Villatte</a:t>
            </a:r>
            <a:r>
              <a:rPr lang="en-US" sz="1200" b="0" i="0" kern="12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, J. L., &amp; Hayes, S. C. (2018). A reticulated and progressive strategy for developing clinical applications of RFT.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The Psychological Record, 68</a:t>
            </a:r>
            <a:r>
              <a:rPr lang="en-US" sz="1200" b="0" i="0" kern="12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(1), 113–117.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49B02-4DD5-4039-98AF-8E4CC850152C}" type="slidenum">
              <a:rPr lang="en-US" smtClean="0">
                <a:uFillTx/>
              </a:rPr>
              <a:t>12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22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49B02-4DD5-4039-98AF-8E4CC850152C}" type="slidenum">
              <a:rPr lang="en-US" smtClean="0">
                <a:uFillTx/>
              </a:rPr>
              <a:t>18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931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Quote from 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Viktor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E. Frankl, </a:t>
            </a:r>
            <a:r>
              <a:rPr lang="en-US" sz="1200" b="1" i="0" u="sng" strike="noStrike" kern="12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hlinkClick r:id="rId3"/>
              </a:rPr>
              <a:t>Man's Search for Meaning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49B02-4DD5-4039-98AF-8E4CC850152C}" type="slidenum">
              <a:rPr lang="en-US" smtClean="0">
                <a:uFillTx/>
              </a:rPr>
              <a:t>23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25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“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6EB2CEF-F488-4CEF-9965-3EE4C39E43C2}" type="datetimeFigureOut">
              <a:rPr lang="en-US" smtClean="0">
                <a:uFillTx/>
              </a:rPr>
              <a:t>7/4/2019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6E76CEC-03EE-4D27-939C-F52C4B1B400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ntextualscience.org/files/Logo%20on%20transparent%20background.png">
            <a:extLst>
              <a:ext uri="{FF2B5EF4-FFF2-40B4-BE49-F238E27FC236}">
                <a16:creationId xmlns:a16="http://schemas.microsoft.com/office/drawing/2014/main" id="{8B01B7BD-8072-400F-8BAB-7CC4EC18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40" y="1684727"/>
            <a:ext cx="6993320" cy="32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C4F41-5688-46B9-8DE6-0F49B410CD66}"/>
              </a:ext>
            </a:extLst>
          </p:cNvPr>
          <p:cNvSpPr txBox="1"/>
          <p:nvPr/>
        </p:nvSpPr>
        <p:spPr>
          <a:xfrm>
            <a:off x="3795548" y="4896069"/>
            <a:ext cx="4273112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CE credit for this session?</a:t>
            </a:r>
          </a:p>
          <a:p>
            <a:pPr algn="r"/>
            <a:endParaRPr lang="en-US" sz="1000" dirty="0"/>
          </a:p>
          <a:p>
            <a:pPr algn="r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don’t forget to scan in to have your attendance tracked</a:t>
            </a:r>
          </a:p>
        </p:txBody>
      </p:sp>
    </p:spTree>
    <p:extLst>
      <p:ext uri="{BB962C8B-B14F-4D97-AF65-F5344CB8AC3E}">
        <p14:creationId xmlns:p14="http://schemas.microsoft.com/office/powerpoint/2010/main" val="136879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trained vs derived relations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39981" y="2110638"/>
            <a:ext cx="2931589" cy="940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Arbitrarily Applicable Relational Responding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14638" y="3747562"/>
            <a:ext cx="391885" cy="798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00370" y="3751075"/>
            <a:ext cx="421530" cy="751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83360" y="3694027"/>
            <a:ext cx="376420" cy="75569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35855" y="5363755"/>
            <a:ext cx="877212" cy="337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06523" y="5006302"/>
            <a:ext cx="906544" cy="236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295746" y="3694027"/>
            <a:ext cx="397474" cy="75569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21882" y="5973100"/>
            <a:ext cx="999069" cy="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50072" y="5972114"/>
            <a:ext cx="906543" cy="337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7950" y="605219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3465" y="605219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derived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639956" y="4771978"/>
            <a:ext cx="2030625" cy="84505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“Not good enough”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8795405-9A0A-4C42-ABC8-3C4DE759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52" y="1935922"/>
            <a:ext cx="1629094" cy="16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stick figure">
            <a:extLst>
              <a:ext uri="{FF2B5EF4-FFF2-40B4-BE49-F238E27FC236}">
                <a16:creationId xmlns:a16="http://schemas.microsoft.com/office/drawing/2014/main" id="{73CD6D45-3043-4D27-BE27-FF4666F9B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stick figure face">
            <a:extLst>
              <a:ext uri="{FF2B5EF4-FFF2-40B4-BE49-F238E27FC236}">
                <a16:creationId xmlns:a16="http://schemas.microsoft.com/office/drawing/2014/main" id="{4D3D4E44-1148-49D9-A2B0-12F9E212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46" y="4619725"/>
            <a:ext cx="1182385" cy="11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8021153C-1E43-433F-B18C-B5BB28902EFA}"/>
              </a:ext>
            </a:extLst>
          </p:cNvPr>
          <p:cNvSpPr txBox="1">
            <a:spLocks/>
          </p:cNvSpPr>
          <p:nvPr/>
        </p:nvSpPr>
        <p:spPr>
          <a:xfrm>
            <a:off x="5604675" y="2109648"/>
            <a:ext cx="2931589" cy="940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Transformation of Symbolic Function</a:t>
            </a:r>
          </a:p>
        </p:txBody>
      </p:sp>
    </p:spTree>
    <p:extLst>
      <p:ext uri="{BB962C8B-B14F-4D97-AF65-F5344CB8AC3E}">
        <p14:creationId xmlns:p14="http://schemas.microsoft.com/office/powerpoint/2010/main" val="33892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DCE5-1875-4617-9501-B498317F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Clinical Research on Effects of relational Responding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013D-83A2-4103-B938-143F945A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406869"/>
            <a:ext cx="7849054" cy="3954174"/>
          </a:xfrm>
        </p:spPr>
        <p:txBody>
          <a:bodyPr>
            <a:noAutofit/>
          </a:bodyPr>
          <a:lstStyle/>
          <a:p>
            <a:r>
              <a:rPr lang="en-US" sz="1600" dirty="0"/>
              <a:t>Gil-Luciano, Ruiz, Valdivia-Salas, &amp; Suárez-Falcón. (2017). Promoting psychological flexibility on tolerance tasks: Framing behavior through deictic/hierarchical relations and specifying </a:t>
            </a:r>
            <a:r>
              <a:rPr lang="en-US" sz="1600" dirty="0" err="1"/>
              <a:t>augmental</a:t>
            </a:r>
            <a:r>
              <a:rPr lang="en-US" sz="1600" dirty="0"/>
              <a:t> functions. </a:t>
            </a:r>
            <a:r>
              <a:rPr lang="en-US" sz="1600" i="1" dirty="0"/>
              <a:t>The Psychological Record</a:t>
            </a:r>
            <a:r>
              <a:rPr lang="en-US" sz="1600" dirty="0"/>
              <a:t>, </a:t>
            </a:r>
            <a:r>
              <a:rPr lang="en-US" sz="1600" i="1" dirty="0"/>
              <a:t>67</a:t>
            </a:r>
            <a:r>
              <a:rPr lang="en-US" sz="1600" dirty="0"/>
              <a:t>(1), 1-9.</a:t>
            </a:r>
          </a:p>
          <a:p>
            <a:r>
              <a:rPr lang="en-US" sz="1600" dirty="0"/>
              <a:t>Moran &amp; McHugh. (2019). Patterns of relational responding and a healthy self in older adolescents. </a:t>
            </a:r>
            <a:r>
              <a:rPr lang="en-US" sz="1600" i="1" dirty="0"/>
              <a:t>Journal of Contextual Behavioral Science</a:t>
            </a:r>
            <a:r>
              <a:rPr lang="en-US" sz="1600" dirty="0"/>
              <a:t>.</a:t>
            </a:r>
          </a:p>
          <a:p>
            <a:r>
              <a:rPr lang="en-US" sz="1600" dirty="0"/>
              <a:t>Murthy, </a:t>
            </a:r>
            <a:r>
              <a:rPr lang="en-US" sz="1600" dirty="0" err="1"/>
              <a:t>Villatte</a:t>
            </a:r>
            <a:r>
              <a:rPr lang="en-US" sz="1600" dirty="0"/>
              <a:t>, &amp; McHugh. (2019). Investigating the effect of conditional vs hierarchical framing on motivation. </a:t>
            </a:r>
            <a:r>
              <a:rPr lang="en-US" sz="1600" i="1" dirty="0"/>
              <a:t>Learning and Motivation</a:t>
            </a:r>
            <a:r>
              <a:rPr lang="en-US" sz="1600" dirty="0"/>
              <a:t>, </a:t>
            </a:r>
            <a:r>
              <a:rPr lang="en-US" sz="1600" i="1" dirty="0"/>
              <a:t>65</a:t>
            </a:r>
            <a:r>
              <a:rPr lang="en-US" sz="1600" dirty="0"/>
              <a:t>, 33-42.</a:t>
            </a:r>
          </a:p>
          <a:p>
            <a:r>
              <a:rPr lang="en-US" sz="1600" dirty="0"/>
              <a:t>Carpenter, K. M., et al. (2016). Derived relations moderate the association between changes in the strength of commitment language and cocaine treatment response. </a:t>
            </a:r>
            <a:r>
              <a:rPr lang="en-US" sz="1600" i="1" dirty="0"/>
              <a:t>Experimental and clinical psychopharmacology</a:t>
            </a:r>
            <a:r>
              <a:rPr lang="en-US" sz="1600" dirty="0"/>
              <a:t>, </a:t>
            </a:r>
            <a:r>
              <a:rPr lang="en-US" sz="1600" i="1" dirty="0"/>
              <a:t>24</a:t>
            </a:r>
            <a:r>
              <a:rPr lang="en-US" sz="1600" dirty="0"/>
              <a:t>(2).</a:t>
            </a:r>
          </a:p>
        </p:txBody>
      </p:sp>
    </p:spTree>
    <p:extLst>
      <p:ext uri="{BB962C8B-B14F-4D97-AF65-F5344CB8AC3E}">
        <p14:creationId xmlns:p14="http://schemas.microsoft.com/office/powerpoint/2010/main" val="69983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161BA2-7236-4737-945C-5B057887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21" y="1474231"/>
            <a:ext cx="2949178" cy="1755942"/>
          </a:xfrm>
        </p:spPr>
        <p:txBody>
          <a:bodyPr>
            <a:normAutofit/>
          </a:bodyPr>
          <a:lstStyle/>
          <a:p>
            <a:r>
              <a:rPr lang="en-US" dirty="0"/>
              <a:t>Language as Intervention: Going Forward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E934C6-A567-4234-8F71-93502803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416" y="1258987"/>
            <a:ext cx="3369365" cy="4098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“More of this research is needed to…improve the efficacy of clinical interventions targeting derived relational responding as a mechanism of behavior change.”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73674-AEDC-49EB-B99F-FADD89FF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649" y="3843206"/>
            <a:ext cx="2949178" cy="1513985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Villatte</a:t>
            </a:r>
            <a:r>
              <a:rPr lang="en-US" dirty="0">
                <a:effectLst/>
              </a:rPr>
              <a:t>, M., </a:t>
            </a:r>
            <a:r>
              <a:rPr lang="en-US" dirty="0" err="1">
                <a:effectLst/>
              </a:rPr>
              <a:t>Villatte</a:t>
            </a:r>
            <a:r>
              <a:rPr lang="en-US" dirty="0">
                <a:effectLst/>
              </a:rPr>
              <a:t>, J. L., &amp; Hayes, S. C. (2018). A reticulated and progressive strategy for developing clinical applications of RFT.</a:t>
            </a:r>
            <a:endParaRPr lang="en-US" dirty="0"/>
          </a:p>
        </p:txBody>
      </p:sp>
      <p:pic>
        <p:nvPicPr>
          <p:cNvPr id="13" name="Picture 2" descr="Image result for sword">
            <a:extLst>
              <a:ext uri="{FF2B5EF4-FFF2-40B4-BE49-F238E27FC236}">
                <a16:creationId xmlns:a16="http://schemas.microsoft.com/office/drawing/2014/main" id="{E1825211-FCC9-49E7-8F92-03DC2BB4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9" y="1497526"/>
            <a:ext cx="1702874" cy="34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5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Conditional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2179881"/>
            <a:ext cx="4166572" cy="3886760"/>
          </a:xfrm>
        </p:spPr>
        <p:txBody>
          <a:bodyPr>
            <a:normAutofit fontScale="85000" lnSpcReduction="20000"/>
          </a:bodyPr>
          <a:lstStyle/>
          <a:p>
            <a:r>
              <a:rPr lang="en-US" sz="2600" i="1" dirty="0"/>
              <a:t>If</a:t>
            </a:r>
            <a:r>
              <a:rPr lang="en-US" sz="2600" dirty="0"/>
              <a:t> you could make room (create some space) for this </a:t>
            </a:r>
            <a:r>
              <a:rPr lang="en-US" sz="2600" u="sng" dirty="0"/>
              <a:t>pain</a:t>
            </a:r>
            <a:r>
              <a:rPr lang="en-US" sz="2600" dirty="0"/>
              <a:t>, what </a:t>
            </a:r>
            <a:r>
              <a:rPr lang="en-US" sz="2600" i="1" dirty="0"/>
              <a:t>would</a:t>
            </a:r>
            <a:r>
              <a:rPr lang="en-US" sz="2600" dirty="0"/>
              <a:t> that enable you to do that matters in your life?</a:t>
            </a:r>
          </a:p>
          <a:p>
            <a:pPr lvl="1"/>
            <a:endParaRPr lang="en-US" sz="500" dirty="0"/>
          </a:p>
          <a:p>
            <a:pPr lvl="1"/>
            <a:r>
              <a:rPr lang="en-US" sz="2400" dirty="0"/>
              <a:t>NOTE: conditional relations are present in many of the examples on the following slides</a:t>
            </a:r>
          </a:p>
          <a:p>
            <a:pPr lvl="1"/>
            <a:r>
              <a:rPr lang="en-US" sz="2400" dirty="0"/>
              <a:t>Contextual cues: if/then (“what would…”)</a:t>
            </a:r>
          </a:p>
        </p:txBody>
      </p:sp>
      <p:pic>
        <p:nvPicPr>
          <p:cNvPr id="1028" name="Picture 4" descr="Image result for domino effect">
            <a:extLst>
              <a:ext uri="{FF2B5EF4-FFF2-40B4-BE49-F238E27FC236}">
                <a16:creationId xmlns:a16="http://schemas.microsoft.com/office/drawing/2014/main" id="{B55FEFFF-6FF8-454F-8EBE-16317BBF26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44" y="2271443"/>
            <a:ext cx="2615693" cy="3703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Coordination &amp;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2208861"/>
            <a:ext cx="3886654" cy="3702881"/>
          </a:xfrm>
        </p:spPr>
        <p:txBody>
          <a:bodyPr>
            <a:noAutofit/>
          </a:bodyPr>
          <a:lstStyle/>
          <a:p>
            <a:r>
              <a:rPr lang="en-US" sz="2200" dirty="0"/>
              <a:t>What might this </a:t>
            </a:r>
            <a:r>
              <a:rPr lang="en-US" sz="2200" u="sng" dirty="0"/>
              <a:t>pain</a:t>
            </a:r>
            <a:r>
              <a:rPr lang="en-US" sz="2200" dirty="0"/>
              <a:t> </a:t>
            </a:r>
            <a:r>
              <a:rPr lang="en-US" sz="2200" i="1" dirty="0"/>
              <a:t>be</a:t>
            </a:r>
            <a:r>
              <a:rPr lang="en-US" sz="2200" dirty="0"/>
              <a:t> </a:t>
            </a:r>
            <a:r>
              <a:rPr lang="en-US" sz="2200" i="1" dirty="0"/>
              <a:t>revealing</a:t>
            </a:r>
            <a:r>
              <a:rPr lang="en-US" sz="2200" dirty="0"/>
              <a:t> that you care about (that’s important to you) here?</a:t>
            </a:r>
          </a:p>
          <a:p>
            <a:endParaRPr lang="en-US" sz="400" dirty="0"/>
          </a:p>
          <a:p>
            <a:r>
              <a:rPr lang="en-US" sz="2200" dirty="0"/>
              <a:t>Is the </a:t>
            </a:r>
            <a:r>
              <a:rPr lang="en-US" sz="2200" u="sng" dirty="0"/>
              <a:t>pain</a:t>
            </a:r>
            <a:r>
              <a:rPr lang="en-US" sz="2200" dirty="0"/>
              <a:t> </a:t>
            </a:r>
            <a:r>
              <a:rPr lang="en-US" sz="2200" i="1" dirty="0"/>
              <a:t>more or less</a:t>
            </a:r>
            <a:r>
              <a:rPr lang="en-US" sz="2200" dirty="0"/>
              <a:t> present when you’re doing something meaningful?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937F1D-D84B-4E32-82A9-E9A4D7596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21" y="2208861"/>
            <a:ext cx="3059358" cy="3703637"/>
          </a:xfrm>
        </p:spPr>
      </p:pic>
    </p:spTree>
    <p:extLst>
      <p:ext uri="{BB962C8B-B14F-4D97-AF65-F5344CB8AC3E}">
        <p14:creationId xmlns:p14="http://schemas.microsoft.com/office/powerpoint/2010/main" val="178807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Distinction/Opposition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How would your life be </a:t>
            </a:r>
            <a:r>
              <a:rPr lang="en-US" sz="2400" i="1" dirty="0"/>
              <a:t>different</a:t>
            </a:r>
            <a:r>
              <a:rPr lang="en-US" sz="2400" dirty="0"/>
              <a:t> if you were willingly open to having this </a:t>
            </a:r>
            <a:r>
              <a:rPr lang="en-US" sz="2400" u="sng" dirty="0"/>
              <a:t>pain</a:t>
            </a:r>
            <a:r>
              <a:rPr lang="en-US" sz="2400" dirty="0"/>
              <a:t>?</a:t>
            </a:r>
          </a:p>
          <a:p>
            <a:endParaRPr lang="en-US" sz="400" dirty="0"/>
          </a:p>
          <a:p>
            <a:r>
              <a:rPr lang="en-US" sz="2400" dirty="0"/>
              <a:t>If </a:t>
            </a:r>
            <a:r>
              <a:rPr lang="en-US" sz="2400" u="sng" dirty="0"/>
              <a:t>pain</a:t>
            </a:r>
            <a:r>
              <a:rPr lang="en-US" sz="2400" dirty="0"/>
              <a:t> was on </a:t>
            </a:r>
            <a:r>
              <a:rPr lang="en-US" sz="2400" i="1" dirty="0"/>
              <a:t>one side </a:t>
            </a:r>
            <a:r>
              <a:rPr lang="en-US" sz="2400" dirty="0"/>
              <a:t>of a coin, what would be on the </a:t>
            </a:r>
            <a:r>
              <a:rPr lang="en-US" sz="2400" i="1" dirty="0"/>
              <a:t>opposite side </a:t>
            </a:r>
            <a:r>
              <a:rPr lang="en-US" sz="2400" dirty="0"/>
              <a:t>that’s important to you?</a:t>
            </a:r>
          </a:p>
          <a:p>
            <a:pPr lvl="1"/>
            <a:endParaRPr lang="en-US" sz="400" dirty="0"/>
          </a:p>
        </p:txBody>
      </p:sp>
      <p:pic>
        <p:nvPicPr>
          <p:cNvPr id="3074" name="Picture 2" descr="https://encrypted-tbn0.gstatic.com/images?q=tbn:ANd9GcS2pkx4SpD4LOF6O5zMu2y87tVdA9q0i6SUIxUOsVIk_QnvBB5fnA">
            <a:extLst>
              <a:ext uri="{FF2B5EF4-FFF2-40B4-BE49-F238E27FC236}">
                <a16:creationId xmlns:a16="http://schemas.microsoft.com/office/drawing/2014/main" id="{3C222DEA-F35C-46D6-8AB5-61DF167271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1" y="2304660"/>
            <a:ext cx="3601442" cy="32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2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Temporal &amp; Spatial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2187502"/>
            <a:ext cx="4101258" cy="3703567"/>
          </a:xfrm>
        </p:spPr>
        <p:txBody>
          <a:bodyPr>
            <a:noAutofit/>
          </a:bodyPr>
          <a:lstStyle/>
          <a:p>
            <a:r>
              <a:rPr lang="en-US" sz="2200" dirty="0"/>
              <a:t>What have you learned from </a:t>
            </a:r>
            <a:r>
              <a:rPr lang="en-US" sz="2200" i="1" dirty="0"/>
              <a:t>past</a:t>
            </a:r>
            <a:r>
              <a:rPr lang="en-US" sz="2200" dirty="0"/>
              <a:t> experiences with </a:t>
            </a:r>
            <a:r>
              <a:rPr lang="en-US" sz="2200" u="sng" dirty="0"/>
              <a:t>pain</a:t>
            </a:r>
            <a:r>
              <a:rPr lang="en-US" sz="2200" dirty="0"/>
              <a:t> like this that could be helpful </a:t>
            </a:r>
            <a:r>
              <a:rPr lang="en-US" sz="2200" i="1" dirty="0"/>
              <a:t>now?</a:t>
            </a:r>
          </a:p>
          <a:p>
            <a:endParaRPr lang="en-US" sz="400" dirty="0"/>
          </a:p>
          <a:p>
            <a:r>
              <a:rPr lang="en-US" sz="2200" dirty="0"/>
              <a:t>If this </a:t>
            </a:r>
            <a:r>
              <a:rPr lang="en-US" sz="2200" u="sng" dirty="0"/>
              <a:t>pain</a:t>
            </a:r>
            <a:r>
              <a:rPr lang="en-US" sz="2200" dirty="0"/>
              <a:t> was on the </a:t>
            </a:r>
            <a:r>
              <a:rPr lang="en-US" sz="2200" i="1" dirty="0"/>
              <a:t>outside</a:t>
            </a:r>
            <a:r>
              <a:rPr lang="en-US" sz="2200" dirty="0"/>
              <a:t> protecting something precious on the </a:t>
            </a:r>
            <a:r>
              <a:rPr lang="en-US" sz="2200" i="1" dirty="0"/>
              <a:t>inside</a:t>
            </a:r>
            <a:r>
              <a:rPr lang="en-US" sz="2200" dirty="0"/>
              <a:t>, what might that be?</a:t>
            </a:r>
          </a:p>
        </p:txBody>
      </p:sp>
      <p:pic>
        <p:nvPicPr>
          <p:cNvPr id="4098" name="Picture 2" descr="https://cdn.pixabay.com/photo/2016/06/11/01/39/time-1449281_960_720.jpg">
            <a:extLst>
              <a:ext uri="{FF2B5EF4-FFF2-40B4-BE49-F238E27FC236}">
                <a16:creationId xmlns:a16="http://schemas.microsoft.com/office/drawing/2014/main" id="{2EF4F3A7-3D38-4455-8CF8-2025647719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18" y="2304036"/>
            <a:ext cx="3487850" cy="34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1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Deictic &amp; Hierarchical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2162208"/>
            <a:ext cx="3944706" cy="382804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Ten years from now, </a:t>
            </a:r>
            <a:r>
              <a:rPr lang="en-US" sz="2800" i="1" dirty="0"/>
              <a:t>you’re looking back, </a:t>
            </a:r>
            <a:r>
              <a:rPr lang="en-US" sz="2800" dirty="0"/>
              <a:t>what would you want your life to have stood for in the presence of this </a:t>
            </a:r>
            <a:r>
              <a:rPr lang="en-US" sz="2800" u="sng" dirty="0"/>
              <a:t>pain</a:t>
            </a:r>
            <a:r>
              <a:rPr lang="en-US" sz="2800" dirty="0"/>
              <a:t>?</a:t>
            </a:r>
          </a:p>
          <a:p>
            <a:endParaRPr lang="en-US" sz="500" dirty="0"/>
          </a:p>
          <a:p>
            <a:r>
              <a:rPr lang="en-US" sz="2800" dirty="0"/>
              <a:t>How could you use this </a:t>
            </a:r>
            <a:r>
              <a:rPr lang="en-US" sz="2800" u="sng" dirty="0"/>
              <a:t>pain</a:t>
            </a:r>
            <a:r>
              <a:rPr lang="en-US" sz="2800" dirty="0"/>
              <a:t> </a:t>
            </a:r>
            <a:r>
              <a:rPr lang="en-US" sz="2800" i="1" dirty="0"/>
              <a:t>in the service of something greater</a:t>
            </a:r>
            <a:r>
              <a:rPr lang="en-US" sz="2800" dirty="0"/>
              <a:t>, to enrich your life in some meaningful way?</a:t>
            </a:r>
          </a:p>
        </p:txBody>
      </p:sp>
      <p:pic>
        <p:nvPicPr>
          <p:cNvPr id="7" name="Picture 2" descr="Image result for perspective">
            <a:extLst>
              <a:ext uri="{FF2B5EF4-FFF2-40B4-BE49-F238E27FC236}">
                <a16:creationId xmlns:a16="http://schemas.microsoft.com/office/drawing/2014/main" id="{7CBAB553-D8D2-4F56-94B4-6A37CF057A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7" y="2224411"/>
            <a:ext cx="2777727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0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Combining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211355"/>
            <a:ext cx="7765322" cy="4189445"/>
          </a:xfrm>
        </p:spPr>
        <p:txBody>
          <a:bodyPr>
            <a:normAutofit/>
          </a:bodyPr>
          <a:lstStyle/>
          <a:p>
            <a:r>
              <a:rPr lang="en-US" sz="2400" dirty="0"/>
              <a:t>There are two worlds: </a:t>
            </a:r>
            <a:r>
              <a:rPr lang="en-US" sz="2400" i="1" dirty="0"/>
              <a:t>one</a:t>
            </a:r>
            <a:r>
              <a:rPr lang="en-US" sz="2400" dirty="0"/>
              <a:t> </a:t>
            </a:r>
            <a:r>
              <a:rPr lang="en-US" sz="2400" i="1" dirty="0"/>
              <a:t>in which </a:t>
            </a:r>
            <a:r>
              <a:rPr lang="en-US" sz="2400" dirty="0"/>
              <a:t>you’ve never known this </a:t>
            </a:r>
            <a:r>
              <a:rPr lang="en-US" sz="2400" u="sng" dirty="0"/>
              <a:t>pain</a:t>
            </a:r>
            <a:r>
              <a:rPr lang="en-US" sz="2400" dirty="0"/>
              <a:t>, and the </a:t>
            </a:r>
            <a:r>
              <a:rPr lang="en-US" sz="2400" i="1" dirty="0"/>
              <a:t>other</a:t>
            </a:r>
            <a:r>
              <a:rPr lang="en-US" sz="2400" dirty="0"/>
              <a:t> where you know it intimately well.  </a:t>
            </a:r>
            <a:r>
              <a:rPr lang="en-US" sz="2400" i="1" dirty="0"/>
              <a:t>Someone</a:t>
            </a:r>
            <a:r>
              <a:rPr lang="en-US" sz="2400" dirty="0"/>
              <a:t> you deeply care about (child, etc.) experiences this </a:t>
            </a:r>
            <a:r>
              <a:rPr lang="en-US" sz="2400" u="sng" dirty="0"/>
              <a:t>pain</a:t>
            </a:r>
            <a:r>
              <a:rPr lang="en-US" sz="2400" dirty="0"/>
              <a:t> for the first time, and reaches out to </a:t>
            </a:r>
            <a:r>
              <a:rPr lang="en-US" sz="2400" i="1" dirty="0"/>
              <a:t>you</a:t>
            </a:r>
            <a:r>
              <a:rPr lang="en-US" sz="2400" dirty="0"/>
              <a:t> for understanding and support - </a:t>
            </a:r>
            <a:r>
              <a:rPr lang="en-US" sz="2400" i="1" dirty="0"/>
              <a:t>which</a:t>
            </a:r>
            <a:r>
              <a:rPr lang="en-US" sz="2400" dirty="0"/>
              <a:t> world </a:t>
            </a:r>
            <a:r>
              <a:rPr lang="en-US" sz="2400" i="1" dirty="0"/>
              <a:t>would</a:t>
            </a:r>
            <a:r>
              <a:rPr lang="en-US" sz="2400" dirty="0"/>
              <a:t> you choose?</a:t>
            </a:r>
          </a:p>
          <a:p>
            <a:pPr lvl="2"/>
            <a:r>
              <a:rPr lang="en-US" sz="2200" dirty="0"/>
              <a:t>Kelly Wilson (printed 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145808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Pain to Purpose:</a:t>
            </a:r>
            <a:br>
              <a:rPr lang="en-US" dirty="0"/>
            </a:br>
            <a:r>
              <a:rPr lang="en-US" sz="3000" dirty="0"/>
              <a:t>Experiential Exercise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0955" y="6581001"/>
            <a:ext cx="1713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Image: pixabay.com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A14CA6-60F7-42DB-ADC2-4298833EE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40" y="2196446"/>
            <a:ext cx="4924720" cy="3803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27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1636" y="4085877"/>
            <a:ext cx="5821466" cy="180052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dirty="0"/>
              <a:t>MAGIC ACT</a:t>
            </a:r>
            <a:br>
              <a:rPr lang="en-US" dirty="0"/>
            </a:b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Transforming Pain into Purpose with Clinical RFT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272" y="2446183"/>
            <a:ext cx="6858000" cy="1006701"/>
          </a:xfrm>
        </p:spPr>
        <p:txBody>
          <a:bodyPr>
            <a:noAutofit/>
          </a:bodyPr>
          <a:lstStyle/>
          <a:p>
            <a:pPr algn="r"/>
            <a:r>
              <a:rPr lang="en-US" sz="2600" dirty="0"/>
              <a:t>Lou Lasprugato, MFT</a:t>
            </a:r>
          </a:p>
          <a:p>
            <a:pPr algn="r"/>
            <a:r>
              <a:rPr lang="en-US" sz="2600" dirty="0"/>
              <a:t>Phillip Cha, MFT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" y="42358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7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Exercise: Skill-building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346" y="1935922"/>
            <a:ext cx="7855981" cy="4312477"/>
          </a:xfrm>
        </p:spPr>
        <p:txBody>
          <a:bodyPr>
            <a:normAutofit/>
          </a:bodyPr>
          <a:lstStyle/>
          <a:p>
            <a:r>
              <a:rPr lang="en-US" sz="2600" dirty="0">
                <a:uFillTx/>
              </a:rPr>
              <a:t>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uFillTx/>
              </a:rPr>
              <a:t>Facilitate contact with painful private event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uFillTx/>
              </a:rPr>
              <a:t>Model</a:t>
            </a:r>
            <a:r>
              <a:rPr lang="en-US" sz="2400" dirty="0"/>
              <a:t> and</a:t>
            </a:r>
            <a:r>
              <a:rPr lang="en-US" sz="2400" dirty="0">
                <a:uFillTx/>
              </a:rPr>
              <a:t> evoke openness and curiosity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uFillTx/>
              </a:rPr>
              <a:t>Select, augment, or add purposeful functions via relationally framed interventions</a:t>
            </a:r>
          </a:p>
          <a:p>
            <a:r>
              <a:rPr lang="en-US" sz="2600" dirty="0">
                <a:uFillTx/>
              </a:rPr>
              <a:t>Format:</a:t>
            </a:r>
          </a:p>
          <a:p>
            <a:pPr lvl="1"/>
            <a:r>
              <a:rPr lang="en-US" sz="2400" dirty="0">
                <a:uFillTx/>
              </a:rPr>
              <a:t>Portland-style quads (or triads)</a:t>
            </a:r>
          </a:p>
          <a:p>
            <a:pPr lvl="1"/>
            <a:r>
              <a:rPr lang="en-US" sz="2400" dirty="0">
                <a:uFillTx/>
              </a:rPr>
              <a:t>10-min real-or-role plays with 5 min debrief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uFillTx/>
              </a:rPr>
              <a:t>Skill-Building Roles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347" y="1761136"/>
            <a:ext cx="7846178" cy="46292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uFillTx/>
              </a:rPr>
              <a:t>Skill-Builder (Therapist)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uFillTx/>
              </a:rPr>
              <a:t>Experiment with RFT-based interventions (</a:t>
            </a:r>
            <a:r>
              <a:rPr lang="en-US" sz="2200" dirty="0"/>
              <a:t>from hat or created</a:t>
            </a:r>
            <a:r>
              <a:rPr lang="en-US" sz="2200" dirty="0">
                <a:uFillTx/>
              </a:rPr>
              <a:t>) to transform function of private events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uFillTx/>
              </a:rPr>
              <a:t>Assistant to Skill-Builder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uFillTx/>
              </a:rPr>
              <a:t>Available as support (</a:t>
            </a:r>
            <a:r>
              <a:rPr lang="en-US" sz="2200" dirty="0"/>
              <a:t>reference cheat sheet</a:t>
            </a:r>
            <a:r>
              <a:rPr lang="en-US" sz="2200" dirty="0">
                <a:uFillTx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uFillTx/>
              </a:rPr>
              <a:t>Case Presenter (Client)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uFillTx/>
              </a:rPr>
              <a:t>Presents </a:t>
            </a:r>
            <a:r>
              <a:rPr lang="en-US" sz="2200" i="1" dirty="0">
                <a:uFillTx/>
              </a:rPr>
              <a:t>NON-challenging</a:t>
            </a:r>
            <a:r>
              <a:rPr lang="en-US" sz="2200" dirty="0">
                <a:uFillTx/>
              </a:rPr>
              <a:t> case in the service of Skill-Builder’s learning (NOT to solve case)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uFillTx/>
              </a:rPr>
              <a:t>Monitor/Observer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uFillTx/>
              </a:rPr>
              <a:t>Notes interventions and transformations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49FD-74CF-4808-AF07-6D3650D4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Skill-Building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25C1-0B96-43F4-AA0D-AD95AAD7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071471"/>
          </a:xfrm>
        </p:spPr>
        <p:txBody>
          <a:bodyPr>
            <a:normAutofit/>
          </a:bodyPr>
          <a:lstStyle/>
          <a:p>
            <a:r>
              <a:rPr lang="en-US" sz="2400" dirty="0"/>
              <a:t>Take off “competent clinician” hat</a:t>
            </a:r>
          </a:p>
          <a:p>
            <a:pPr lvl="1"/>
            <a:r>
              <a:rPr lang="en-US" sz="2200" dirty="0"/>
              <a:t>Treat exercise as an opportunity to experiment and learn from each other</a:t>
            </a:r>
          </a:p>
          <a:p>
            <a:r>
              <a:rPr lang="en-US" sz="2400" dirty="0"/>
              <a:t>Embody flexibility and sensitivity</a:t>
            </a:r>
          </a:p>
          <a:p>
            <a:pPr lvl="1"/>
            <a:r>
              <a:rPr lang="en-US" sz="2200" dirty="0"/>
              <a:t>Modify questions to client and context</a:t>
            </a:r>
          </a:p>
          <a:p>
            <a:r>
              <a:rPr lang="en-US" sz="2400" dirty="0"/>
              <a:t>Watch for pauses following interventions</a:t>
            </a:r>
          </a:p>
          <a:p>
            <a:pPr lvl="1"/>
            <a:r>
              <a:rPr lang="en-US" sz="2200" dirty="0"/>
              <a:t>Contemplation often precedes transformations</a:t>
            </a:r>
          </a:p>
          <a:p>
            <a:r>
              <a:rPr lang="en-US" sz="2400" dirty="0"/>
              <a:t>Continue shaping integration of pain &amp; purpose</a:t>
            </a:r>
          </a:p>
        </p:txBody>
      </p:sp>
    </p:spTree>
    <p:extLst>
      <p:ext uri="{BB962C8B-B14F-4D97-AF65-F5344CB8AC3E}">
        <p14:creationId xmlns:p14="http://schemas.microsoft.com/office/powerpoint/2010/main" val="213998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355" y="4441071"/>
            <a:ext cx="7774499" cy="2007964"/>
          </a:xfrm>
        </p:spPr>
        <p:txBody>
          <a:bodyPr>
            <a:noAutofit/>
          </a:bodyPr>
          <a:lstStyle/>
          <a:p>
            <a:r>
              <a:rPr lang="en-US" sz="2600" dirty="0">
                <a:uFillTx/>
              </a:rPr>
              <a:t>“In some ways, suffering ceases to be suffering at the moment it finds a meaning, such as the meaning of a sacrifice.”</a:t>
            </a:r>
          </a:p>
          <a:p>
            <a:r>
              <a:rPr lang="en-US" sz="2000" dirty="0">
                <a:uFillTx/>
              </a:rPr>
              <a:t>Viktor Frankl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7574340" y="657544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uFillTx/>
              </a:rPr>
              <a:t>Image: Lance Lang</a:t>
            </a:r>
          </a:p>
        </p:txBody>
      </p:sp>
      <p:pic>
        <p:nvPicPr>
          <p:cNvPr id="3074" name="Picture 2" descr="Image result for pain purpo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8163" b="8163"/>
          <a:stretch>
            <a:fillRect/>
          </a:stretch>
        </p:blipFill>
        <p:spPr bwMode="auto">
          <a:xfrm>
            <a:off x="685355" y="621322"/>
            <a:ext cx="7775673" cy="337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C4D-413D-4422-966A-DBE48A65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42F0-154B-4DA2-90E0-080EF851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96680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Lou Lasprugato </a:t>
            </a:r>
            <a:r>
              <a:rPr lang="en-US" dirty="0"/>
              <a:t>works at Sutter Medical Foundation’s Institute for Health and Healing; provides training events for Praxis Continuing Education; and maintains a private practice in Davis, California</a:t>
            </a:r>
          </a:p>
          <a:p>
            <a:r>
              <a:rPr lang="en-US" b="1" dirty="0"/>
              <a:t>Phillip Cha </a:t>
            </a:r>
            <a:r>
              <a:rPr lang="en-US" dirty="0"/>
              <a:t>works at UCSF Citywide Case Management, an outpatient clinic providing intensive case management services for people living with severe mental illness in San Francisco, California. He also maintains a private practice. </a:t>
            </a:r>
            <a:endParaRPr lang="en-US" b="1" dirty="0"/>
          </a:p>
          <a:p>
            <a:r>
              <a:rPr lang="en-US" dirty="0"/>
              <a:t>No other financial relationships with commercial interests</a:t>
            </a:r>
          </a:p>
          <a:p>
            <a:r>
              <a:rPr lang="en-US" dirty="0"/>
              <a:t>All photos and images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85475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63AD-5C19-4FCB-B5A9-39D29400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ACT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1368-4DAC-4B2B-BB5B-B641B966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152335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200" dirty="0"/>
              <a:t>Delineate the various types of relationally framed questions for evoking a transformation of function in painful private events.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200" dirty="0"/>
              <a:t>Describe how to alter the context of painful private events, in an experientially pragmatic manner, by approaching them with open curiosity.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200" dirty="0"/>
              <a:t>Demonstrate how to therapeutically pivot from pain to purpose through timely RFT-based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71073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uFillTx/>
              </a:rPr>
              <a:t>Contextual Behavioral Approach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390788"/>
              </p:ext>
            </p:extLst>
          </p:nvPr>
        </p:nvGraphicFramePr>
        <p:xfrm>
          <a:off x="693785" y="1856508"/>
          <a:ext cx="7764868" cy="39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>
            <a:spLocks/>
          </p:cNvSpPr>
          <p:nvPr/>
        </p:nvSpPr>
        <p:spPr>
          <a:xfrm>
            <a:off x="1084082" y="6325384"/>
            <a:ext cx="745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</a:rPr>
              <a:t>Adapted from </a:t>
            </a:r>
            <a:r>
              <a:rPr lang="en-US" sz="1200" dirty="0" err="1"/>
              <a:t>Villatte</a:t>
            </a:r>
            <a:r>
              <a:rPr lang="en-US" sz="1200" dirty="0"/>
              <a:t>, M., </a:t>
            </a:r>
            <a:r>
              <a:rPr lang="en-US" sz="1200" dirty="0" err="1"/>
              <a:t>Villatte</a:t>
            </a:r>
            <a:r>
              <a:rPr lang="en-US" sz="1200" dirty="0"/>
              <a:t>, J. L., &amp; Hayes, S. C. (2015). </a:t>
            </a:r>
            <a:r>
              <a:rPr lang="en-US" sz="1200" i="1" dirty="0"/>
              <a:t>Mastering the clinical conversation: Language as intervention</a:t>
            </a:r>
            <a:r>
              <a:rPr lang="en-US" sz="1200" dirty="0"/>
              <a:t>. Guilford Publications.</a:t>
            </a:r>
            <a:endParaRPr lang="en-US" sz="1200" dirty="0"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uFillTx/>
              </a:rPr>
              <a:t>Altering The context to transform function</a:t>
            </a:r>
          </a:p>
        </p:txBody>
      </p:sp>
      <p:pic>
        <p:nvPicPr>
          <p:cNvPr id="1026" name="Picture 2" descr="Image result for context matt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2164390"/>
            <a:ext cx="3829050" cy="354998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604" y="2164390"/>
            <a:ext cx="3965509" cy="3549983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600" b="1" dirty="0">
              <a:solidFill>
                <a:schemeClr val="accent1"/>
              </a:solidFill>
              <a:uFillTx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I notice the thought</a:t>
            </a:r>
            <a:endParaRPr lang="en-US" sz="2400" b="1" dirty="0">
              <a:solidFill>
                <a:schemeClr val="accent1"/>
              </a:solidFill>
              <a:uFillTx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600" b="1" dirty="0"/>
              <a:t>I am anxious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w</a:t>
            </a:r>
            <a:r>
              <a:rPr lang="en-US" sz="2400" b="1" dirty="0">
                <a:solidFill>
                  <a:schemeClr val="accent1"/>
                </a:solidFill>
                <a:uFillTx/>
              </a:rPr>
              <a:t>hen I’m doing what matters in my life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6581001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uFillTx/>
              </a:rPr>
              <a:t>Artist: Nate Neal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79AD-DE67-5C40-9C1D-907DA511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CONTEXTS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0FDE-E075-4C42-80CC-EBF1AF152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346" y="2088319"/>
            <a:ext cx="382950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EXTERNAL CONTEXT</a:t>
            </a:r>
          </a:p>
          <a:p>
            <a:pPr marL="0" indent="0">
              <a:buNone/>
            </a:pPr>
            <a:r>
              <a:rPr lang="en-US" b="1" dirty="0"/>
              <a:t>      (non-symbolic world)</a:t>
            </a:r>
          </a:p>
          <a:p>
            <a:endParaRPr lang="en-US" sz="200" dirty="0"/>
          </a:p>
          <a:p>
            <a:r>
              <a:rPr lang="en-US" dirty="0"/>
              <a:t>Experiential (5 senses)</a:t>
            </a:r>
          </a:p>
          <a:p>
            <a:r>
              <a:rPr lang="en-US" dirty="0"/>
              <a:t>Direct, actual, lived experience</a:t>
            </a:r>
          </a:p>
          <a:p>
            <a:r>
              <a:rPr lang="en-US" dirty="0"/>
              <a:t>Non-human animals are good at this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62F3D-69C1-814F-9770-EC092545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91378" cy="3702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CONTEXT</a:t>
            </a:r>
          </a:p>
          <a:p>
            <a:pPr marL="0" indent="0">
              <a:buNone/>
            </a:pPr>
            <a:r>
              <a:rPr lang="en-US" b="1" dirty="0"/>
              <a:t>        (symbolic world)</a:t>
            </a:r>
          </a:p>
          <a:p>
            <a:endParaRPr lang="en-US" sz="200" dirty="0"/>
          </a:p>
          <a:p>
            <a:r>
              <a:rPr lang="en-US" dirty="0"/>
              <a:t>Verbal (thoughts, language)</a:t>
            </a:r>
          </a:p>
          <a:p>
            <a:r>
              <a:rPr lang="en-US" dirty="0"/>
              <a:t>Socially and arbitrarily constructed</a:t>
            </a:r>
          </a:p>
          <a:p>
            <a:r>
              <a:rPr lang="en-US" dirty="0"/>
              <a:t>Humans are good at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1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Frame THEORY</a:t>
            </a:r>
            <a:br>
              <a:rPr lang="en-US" dirty="0"/>
            </a:br>
            <a:r>
              <a:rPr lang="en-US" sz="2800" dirty="0"/>
              <a:t>(Verbal/symbolic context)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31" y="2200589"/>
            <a:ext cx="7881501" cy="3838470"/>
          </a:xfrm>
        </p:spPr>
        <p:txBody>
          <a:bodyPr>
            <a:normAutofit/>
          </a:bodyPr>
          <a:lstStyle/>
          <a:p>
            <a:r>
              <a:rPr lang="en-US" sz="2200" dirty="0"/>
              <a:t>Through verbal skills, we can learn to ‘relate’ anything with anything else (symbolically) </a:t>
            </a:r>
          </a:p>
          <a:p>
            <a:r>
              <a:rPr lang="en-US" sz="2200" dirty="0"/>
              <a:t>This behavior of ‘relating’ leads to categorizing, comparing, problem-solving, and other abilities that can be a curse and a blessing given its arbitrary nature </a:t>
            </a:r>
          </a:p>
          <a:p>
            <a:r>
              <a:rPr lang="en-US" sz="2200" dirty="0"/>
              <a:t>Various forms of relating (or ‘relational framing’) have been identified in research with humans</a:t>
            </a:r>
          </a:p>
        </p:txBody>
      </p:sp>
    </p:spTree>
    <p:extLst>
      <p:ext uri="{BB962C8B-B14F-4D97-AF65-F5344CB8AC3E}">
        <p14:creationId xmlns:p14="http://schemas.microsoft.com/office/powerpoint/2010/main" val="17203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relational frames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17689"/>
              </p:ext>
            </p:extLst>
          </p:nvPr>
        </p:nvGraphicFramePr>
        <p:xfrm>
          <a:off x="580570" y="2077871"/>
          <a:ext cx="8011888" cy="3169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Sameness / similarity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Cause-effect / if-then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SPATIAL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More-less / better-worse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Near-far / front-back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DISTINCTION / OPPOSITION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TEMPORAL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Different from / Opposite</a:t>
                      </a:r>
                      <a:r>
                        <a:rPr lang="en-US" sz="2000" baseline="0" dirty="0"/>
                        <a:t> of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Before-after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HIERARCHICAL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DEICTIC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I-you / here-there / now-then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1302" y="5554639"/>
            <a:ext cx="61334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“Those skills are the source of our greatest human</a:t>
            </a:r>
          </a:p>
          <a:p>
            <a:pPr algn="ctr"/>
            <a:r>
              <a:rPr lang="en-US" sz="2000" dirty="0"/>
              <a:t>achievements and of much of our misery.”</a:t>
            </a:r>
          </a:p>
          <a:p>
            <a:pPr algn="ctr"/>
            <a:r>
              <a:rPr lang="en-US" dirty="0"/>
              <a:t>Hayes, 2017</a:t>
            </a:r>
          </a:p>
        </p:txBody>
      </p:sp>
    </p:spTree>
    <p:extLst>
      <p:ext uri="{BB962C8B-B14F-4D97-AF65-F5344CB8AC3E}">
        <p14:creationId xmlns:p14="http://schemas.microsoft.com/office/powerpoint/2010/main" val="1940063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406867</TotalTime>
  <Words>1131</Words>
  <Application>Microsoft Office PowerPoint</Application>
  <PresentationFormat>On-screen Show (4:3)</PresentationFormat>
  <Paragraphs>152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Lucida Sans Unicode</vt:lpstr>
      <vt:lpstr>Damask</vt:lpstr>
      <vt:lpstr>PowerPoint Presentation</vt:lpstr>
      <vt:lpstr>MAGIC ACT Transforming Pain into Purpose with Clinical RFT</vt:lpstr>
      <vt:lpstr>Disclosures</vt:lpstr>
      <vt:lpstr>Magic ACT Objectives</vt:lpstr>
      <vt:lpstr>Contextual Behavioral Approach</vt:lpstr>
      <vt:lpstr>Altering The context to transform function</vt:lpstr>
      <vt:lpstr>Two TYPES OF CONTEXTS </vt:lpstr>
      <vt:lpstr>Relational Frame THEORY (Verbal/symbolic context)</vt:lpstr>
      <vt:lpstr>Types of relational frames</vt:lpstr>
      <vt:lpstr>trained vs derived relations</vt:lpstr>
      <vt:lpstr>Clinical Research on Effects of relational Responding</vt:lpstr>
      <vt:lpstr>Language as Intervention: Going Forward</vt:lpstr>
      <vt:lpstr>From pain to purpose: Conditional Framing</vt:lpstr>
      <vt:lpstr>From Pain to Purpose: Coordination &amp; Comparison</vt:lpstr>
      <vt:lpstr>From pain to purpose: Distinction/Opposition</vt:lpstr>
      <vt:lpstr>From Pain to Purpose: Temporal &amp; Spatial</vt:lpstr>
      <vt:lpstr>From Pain to Purpose: Deictic &amp; Hierarchical</vt:lpstr>
      <vt:lpstr>From Pain to Purpose: Combining Frames</vt:lpstr>
      <vt:lpstr>From Pain to Purpose: Experiential Exercise</vt:lpstr>
      <vt:lpstr>Exercise: Skill-building</vt:lpstr>
      <vt:lpstr>Skill-Building Roles</vt:lpstr>
      <vt:lpstr>Skill-Building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ACT</dc:title>
  <dc:creator>Louis Lasprugato</dc:creator>
  <cp:lastModifiedBy>R Z</cp:lastModifiedBy>
  <cp:revision>1346</cp:revision>
  <dcterms:created xsi:type="dcterms:W3CDTF">2016-12-09T04:29:38Z</dcterms:created>
  <dcterms:modified xsi:type="dcterms:W3CDTF">2019-07-04T19:03:35Z</dcterms:modified>
</cp:coreProperties>
</file>